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5"/>
  </p:notesMasterIdLst>
  <p:handoutMasterIdLst>
    <p:handoutMasterId r:id="rId76"/>
  </p:handoutMasterIdLst>
  <p:sldIdLst>
    <p:sldId id="268" r:id="rId10"/>
    <p:sldId id="380" r:id="rId11"/>
    <p:sldId id="444" r:id="rId12"/>
    <p:sldId id="388" r:id="rId13"/>
    <p:sldId id="390" r:id="rId14"/>
    <p:sldId id="274" r:id="rId15"/>
    <p:sldId id="333" r:id="rId16"/>
    <p:sldId id="407" r:id="rId17"/>
    <p:sldId id="435" r:id="rId18"/>
    <p:sldId id="436" r:id="rId19"/>
    <p:sldId id="437" r:id="rId20"/>
    <p:sldId id="438" r:id="rId21"/>
    <p:sldId id="439" r:id="rId22"/>
    <p:sldId id="440" r:id="rId23"/>
    <p:sldId id="480" r:id="rId24"/>
    <p:sldId id="341" r:id="rId25"/>
    <p:sldId id="343" r:id="rId26"/>
    <p:sldId id="279" r:id="rId27"/>
    <p:sldId id="280" r:id="rId28"/>
    <p:sldId id="344" r:id="rId29"/>
    <p:sldId id="346" r:id="rId30"/>
    <p:sldId id="347" r:id="rId31"/>
    <p:sldId id="284" r:id="rId32"/>
    <p:sldId id="285" r:id="rId33"/>
    <p:sldId id="286" r:id="rId34"/>
    <p:sldId id="367" r:id="rId35"/>
    <p:sldId id="368" r:id="rId36"/>
    <p:sldId id="369" r:id="rId37"/>
    <p:sldId id="370" r:id="rId38"/>
    <p:sldId id="371" r:id="rId39"/>
    <p:sldId id="354" r:id="rId40"/>
    <p:sldId id="355" r:id="rId41"/>
    <p:sldId id="463" r:id="rId42"/>
    <p:sldId id="465"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336" r:id="rId63"/>
    <p:sldId id="478" r:id="rId64"/>
    <p:sldId id="271" r:id="rId65"/>
    <p:sldId id="294" r:id="rId66"/>
    <p:sldId id="298" r:id="rId67"/>
    <p:sldId id="299" r:id="rId68"/>
    <p:sldId id="376" r:id="rId69"/>
    <p:sldId id="381" r:id="rId70"/>
    <p:sldId id="387" r:id="rId71"/>
    <p:sldId id="384" r:id="rId72"/>
    <p:sldId id="385" r:id="rId73"/>
    <p:sldId id="386" r:id="rId7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90"/>
            <p14:sldId id="274"/>
            <p14:sldId id="333"/>
            <p14:sldId id="407"/>
            <p14:sldId id="435"/>
            <p14:sldId id="436"/>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 id="381"/>
            <p14:sldId id="387"/>
            <p14:sldId id="384"/>
            <p14:sldId id="385"/>
            <p14:sldId id="38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56" autoAdjust="0"/>
    <p:restoredTop sz="95297" autoAdjust="0"/>
  </p:normalViewPr>
  <p:slideViewPr>
    <p:cSldViewPr snapToObjects="1">
      <p:cViewPr>
        <p:scale>
          <a:sx n="150" d="100"/>
          <a:sy n="150" d="100"/>
        </p:scale>
        <p:origin x="768" y="653"/>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27.06.2021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27.06.2021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26903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6/27/2021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6/27/2021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6/27/2021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6/27/2021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6/27/2021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6/27/2021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6/27/2021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6/27/2021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6/27/2021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6/27/2021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6/27/2021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6/27/2021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6/27/2021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6/27/2021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6/27/2021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6/27/2021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6/27/2021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6/27/2021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6/27/2021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6/27/2021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6/27/2021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6/27/2021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6/27/2021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6/27/2021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6/27/2021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6/27/2021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6/27/2021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6/27/2021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6/27/2021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5.png"/><Relationship Id="rId7"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 Id="rId14"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5.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5" Type="http://schemas.openxmlformats.org/officeDocument/2006/relationships/image" Target="../media/image68.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 Id="rId14"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1.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0.wdp"/><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18" Type="http://schemas.openxmlformats.org/officeDocument/2006/relationships/image" Target="../media/image98.png"/><Relationship Id="rId3" Type="http://schemas.openxmlformats.org/officeDocument/2006/relationships/image" Target="../media/image91.png"/><Relationship Id="rId7" Type="http://schemas.openxmlformats.org/officeDocument/2006/relationships/image" Target="../media/image41.png"/><Relationship Id="rId12" Type="http://schemas.openxmlformats.org/officeDocument/2006/relationships/image" Target="../media/image95.png"/><Relationship Id="rId17" Type="http://schemas.openxmlformats.org/officeDocument/2006/relationships/image" Target="../media/image97.png"/><Relationship Id="rId2" Type="http://schemas.openxmlformats.org/officeDocument/2006/relationships/notesSlide" Target="../notesSlides/notesSlide20.xml"/><Relationship Id="rId16"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94.png"/><Relationship Id="rId5" Type="http://schemas.openxmlformats.org/officeDocument/2006/relationships/image" Target="../media/image45.png"/><Relationship Id="rId15" Type="http://schemas.openxmlformats.org/officeDocument/2006/relationships/image" Target="../media/image87.png"/><Relationship Id="rId10" Type="http://schemas.openxmlformats.org/officeDocument/2006/relationships/image" Target="../media/image93.png"/><Relationship Id="rId4" Type="http://schemas.openxmlformats.org/officeDocument/2006/relationships/image" Target="../media/image43.png"/><Relationship Id="rId9" Type="http://schemas.openxmlformats.org/officeDocument/2006/relationships/image" Target="../media/image24.png"/><Relationship Id="rId1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102.png"/><Relationship Id="rId2" Type="http://schemas.openxmlformats.org/officeDocument/2006/relationships/image" Target="../media/image1080.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0.png"/><Relationship Id="rId9" Type="http://schemas.openxmlformats.org/officeDocument/2006/relationships/image" Target="../media/image104.svg"/></Relationships>
</file>

<file path=ppt/slides/_rels/slide3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89.png"/><Relationship Id="rId7" Type="http://schemas.openxmlformats.org/officeDocument/2006/relationships/image" Target="../media/image106.svg"/><Relationship Id="rId2" Type="http://schemas.openxmlformats.org/officeDocument/2006/relationships/image" Target="../media/image1120.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2.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4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8.png"/><Relationship Id="rId7" Type="http://schemas.openxmlformats.org/officeDocument/2006/relationships/image" Target="../media/image98.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43.png"/><Relationship Id="rId7" Type="http://schemas.openxmlformats.org/officeDocument/2006/relationships/image" Target="../media/image108.png"/><Relationship Id="rId12"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90.png"/><Relationship Id="rId11" Type="http://schemas.openxmlformats.org/officeDocument/2006/relationships/image" Target="../media/image24.png"/><Relationship Id="rId5" Type="http://schemas.openxmlformats.org/officeDocument/2006/relationships/image" Target="../media/image89.png"/><Relationship Id="rId10" Type="http://schemas.openxmlformats.org/officeDocument/2006/relationships/image" Target="../media/image110.png"/><Relationship Id="rId4" Type="http://schemas.openxmlformats.org/officeDocument/2006/relationships/image" Target="../media/image45.png"/><Relationship Id="rId9"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16.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9.wdp"/><Relationship Id="rId9"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png"/><Relationship Id="rId3" Type="http://schemas.openxmlformats.org/officeDocument/2006/relationships/image" Target="../media/image87.png"/><Relationship Id="rId7" Type="http://schemas.openxmlformats.org/officeDocument/2006/relationships/image" Target="../media/image119.png"/><Relationship Id="rId12" Type="http://schemas.openxmlformats.org/officeDocument/2006/relationships/image" Target="../media/image123.png"/><Relationship Id="rId2" Type="http://schemas.openxmlformats.org/officeDocument/2006/relationships/notesSlide" Target="../notesSlides/notesSlide30.xml"/><Relationship Id="rId16" Type="http://schemas.openxmlformats.org/officeDocument/2006/relationships/image" Target="../media/image127.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98.png"/><Relationship Id="rId5" Type="http://schemas.openxmlformats.org/officeDocument/2006/relationships/image" Target="../media/image118.png"/><Relationship Id="rId15" Type="http://schemas.openxmlformats.org/officeDocument/2006/relationships/image" Target="../media/image126.png"/><Relationship Id="rId10" Type="http://schemas.openxmlformats.org/officeDocument/2006/relationships/image" Target="../media/image122.png"/><Relationship Id="rId4" Type="http://schemas.openxmlformats.org/officeDocument/2006/relationships/image" Target="../media/image88.png"/><Relationship Id="rId9" Type="http://schemas.openxmlformats.org/officeDocument/2006/relationships/image" Target="../media/image121.png"/><Relationship Id="rId14"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24.png"/><Relationship Id="rId9" Type="http://schemas.openxmlformats.org/officeDocument/2006/relationships/image" Target="../media/image46.png"/></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5.xml"/><Relationship Id="rId5" Type="http://schemas.openxmlformats.org/officeDocument/2006/relationships/image" Target="../media/image135.png"/><Relationship Id="rId4" Type="http://schemas.openxmlformats.org/officeDocument/2006/relationships/image" Target="../media/image134.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8.png"/><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9.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9.png"/><Relationship Id="rId4" Type="http://schemas.microsoft.com/office/2007/relationships/hdphoto" Target="../media/hdphoto11.wdp"/><Relationship Id="rId9" Type="http://schemas.openxmlformats.org/officeDocument/2006/relationships/image" Target="../media/image142.tm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44.jpeg"/><Relationship Id="rId5" Type="http://schemas.openxmlformats.org/officeDocument/2006/relationships/image" Target="../media/image139.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43.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7.xml"/><Relationship Id="rId7" Type="http://schemas.openxmlformats.org/officeDocument/2006/relationships/image" Target="../media/image51.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480.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13582"/>
            <a:ext cx="3539206" cy="3832880"/>
            <a:chOff x="627203" y="1813582"/>
            <a:chExt cx="3539206" cy="3832880"/>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5536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707723" y="18135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6/27/2021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6/27/2021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6/27/2021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6/27/2021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6/27/2021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6/27/2021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227893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39681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Program 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par>
                                <p:cTn id="71" presetID="10"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fade">
                                      <p:cBhvr>
                                        <p:cTn id="88" dur="500"/>
                                        <p:tgtEl>
                                          <p:spTgt spid="86"/>
                                        </p:tgtEl>
                                      </p:cBhvr>
                                    </p:animEffect>
                                  </p:childTnLst>
                                </p:cTn>
                              </p:par>
                              <p:par>
                                <p:cTn id="89" presetID="10"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3074"/>
                                        </p:tgtEl>
                                        <p:attrNameLst>
                                          <p:attrName>style.visibility</p:attrName>
                                        </p:attrNameLst>
                                      </p:cBhvr>
                                      <p:to>
                                        <p:strVal val="visible"/>
                                      </p:to>
                                    </p:set>
                                    <p:animEffect transition="in" filter="fade">
                                      <p:cBhvr>
                                        <p:cTn id="100" dur="500"/>
                                        <p:tgtEl>
                                          <p:spTgt spid="3074"/>
                                        </p:tgtEl>
                                      </p:cBhvr>
                                    </p:animEffect>
                                  </p:childTnLst>
                                </p:cTn>
                              </p:par>
                              <p:par>
                                <p:cTn id="101" presetID="10" presetClass="entr" presetSubtype="0"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fade">
                                      <p:cBhvr>
                                        <p:cTn id="122" dur="500"/>
                                        <p:tgtEl>
                                          <p:spTgt spid="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73"/>
                                        </p:tgtEl>
                                      </p:cBhvr>
                                    </p:animEffect>
                                    <p:set>
                                      <p:cBhvr>
                                        <p:cTn id="127" dur="1" fill="hold">
                                          <p:stCondLst>
                                            <p:cond delay="499"/>
                                          </p:stCondLst>
                                        </p:cTn>
                                        <p:tgtEl>
                                          <p:spTgt spid="73"/>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78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r>
              <a:rPr lang="en-US" dirty="0"/>
              <a:t>Has to be triggered by the user</a:t>
            </a:r>
          </a:p>
          <a:p>
            <a:pPr lvl="1"/>
            <a:r>
              <a:rPr lang="en-US" dirty="0"/>
              <a:t>Otherwise the attacker can fake the process</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r>
              <a:rPr lang="en-US" dirty="0"/>
              <a:t>Fairly crowded space</a:t>
            </a:r>
          </a:p>
          <a:p>
            <a:pPr lvl="1"/>
            <a:r>
              <a:rPr lang="en-US" dirty="0"/>
              <a:t>Fundamentals (simultaneous IO, input modalities…) are overlooked</a:t>
            </a:r>
          </a:p>
          <a:p>
            <a:pPr lvl="1"/>
            <a:r>
              <a:rPr lang="en-US" dirty="0"/>
              <a:t>Attacks on </a:t>
            </a:r>
            <a:r>
              <a:rPr lang="en-US"/>
              <a:t>existing systems</a:t>
            </a:r>
          </a:p>
          <a:p>
            <a:pPr lvl="1"/>
            <a:endParaRPr lang="en-US" dirty="0"/>
          </a:p>
          <a:p>
            <a:r>
              <a:rPr lang="en-US" dirty="0"/>
              <a:t>Fundamental security properties</a:t>
            </a:r>
          </a:p>
          <a:p>
            <a:r>
              <a:rPr lang="en-US" dirty="0"/>
              <a:t>Human perception</a:t>
            </a:r>
          </a:p>
          <a:p>
            <a:pPr lvl="1"/>
            <a:r>
              <a:rPr lang="en-US" dirty="0"/>
              <a:t>Different mechanisms for Integrity, and confidentiality</a:t>
            </a:r>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500"/>
                                        <p:tgtEl>
                                          <p:spTgt spid="2">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Effect transition="in" filter="fade">
                                      <p:cBhvr>
                                        <p:cTn id="3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6/27/2021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6/27/2021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6/27/2021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6/27/2021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6/27/2021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6/27/2021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6/27/2021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6/27/2021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6">
                                            <p:txEl>
                                              <p:pRg st="2" end="2"/>
                                            </p:txEl>
                                          </p:spTgt>
                                        </p:tgtEl>
                                        <p:attrNameLst>
                                          <p:attrName>style.visibility</p:attrName>
                                        </p:attrNameLst>
                                      </p:cBhvr>
                                      <p:to>
                                        <p:strVal val="visible"/>
                                      </p:to>
                                    </p:set>
                                    <p:animEffect transition="in" filter="fade">
                                      <p:cBhvr>
                                        <p:cTn id="14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23186</TotalTime>
  <Words>3219</Words>
  <Application>Microsoft Office PowerPoint</Application>
  <PresentationFormat>Custom</PresentationFormat>
  <Paragraphs>834</Paragraphs>
  <Slides>65</Slides>
  <Notes>36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65</vt:i4>
      </vt:variant>
    </vt:vector>
  </HeadingPairs>
  <TitlesOfParts>
    <vt:vector size="7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739</cp:revision>
  <cp:lastPrinted>2013-06-08T11:22:51Z</cp:lastPrinted>
  <dcterms:created xsi:type="dcterms:W3CDTF">2019-12-03T10:53:56Z</dcterms:created>
  <dcterms:modified xsi:type="dcterms:W3CDTF">2021-06-27T09:33:04Z</dcterms:modified>
</cp:coreProperties>
</file>